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72" r:id="rId12"/>
    <p:sldId id="268" r:id="rId13"/>
    <p:sldId id="269" r:id="rId14"/>
    <p:sldId id="273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00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06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C8E6DA-7483-4377-958B-679ACAF7C08B}" type="datetimeFigureOut">
              <a:rPr lang="ru-RU" smtClean="0"/>
              <a:pPr/>
              <a:t>03.11.2014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445026-BFAE-43C5-A7AA-841669A80E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5" Type="http://schemas.openxmlformats.org/officeDocument/2006/relationships/image" Target="../media/image12.png"/><Relationship Id="rId4" Type="http://schemas.openxmlformats.org/officeDocument/2006/relationships/image" Target="../media/image11.gif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ocuments\Мои документы\Мои рисунки\Фоны\0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8489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192882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ОПАСНЫЕ МЕСТА В СЛОВАХ</a:t>
            </a:r>
            <a:b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РУССКОГО ЯЗЫКА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3929066"/>
            <a:ext cx="4143372" cy="1500198"/>
          </a:xfrm>
        </p:spPr>
        <p:txBody>
          <a:bodyPr>
            <a:normAutofit/>
          </a:bodyPr>
          <a:lstStyle/>
          <a:p>
            <a:pPr algn="l"/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Садикова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 Ия Владимировна,</a:t>
            </a:r>
          </a:p>
          <a:p>
            <a:pPr algn="l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+mj-lt"/>
              </a:rPr>
              <a:t>у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читель начальных классов</a:t>
            </a:r>
          </a:p>
          <a:p>
            <a:pPr algn="l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+mj-lt"/>
              </a:rPr>
              <a:t>МБОУ СОШ № 48 г.Кемерово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Какое слово зашифровано?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4714884"/>
            <a:ext cx="2686040" cy="9112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i="1" dirty="0" smtClean="0">
                <a:solidFill>
                  <a:srgbClr val="FFFF00"/>
                </a:solidFill>
              </a:rPr>
              <a:t>   КОСЫ</a:t>
            </a:r>
            <a:endParaRPr lang="ru-RU" sz="4800" b="1" i="1" dirty="0">
              <a:solidFill>
                <a:srgbClr val="FFFF00"/>
              </a:solidFill>
            </a:endParaRPr>
          </a:p>
        </p:txBody>
      </p:sp>
      <p:pic>
        <p:nvPicPr>
          <p:cNvPr id="3074" name="Picture 2" descr="C:\Users\User\Desktop\Новая папка\Рис. 1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428736"/>
            <a:ext cx="7500990" cy="3000397"/>
          </a:xfrm>
          <a:prstGeom prst="rect">
            <a:avLst/>
          </a:prstGeom>
          <a:noFill/>
        </p:spPr>
      </p:pic>
      <p:sp>
        <p:nvSpPr>
          <p:cNvPr id="6" name="Скругленный прямоугольник 5"/>
          <p:cNvSpPr/>
          <p:nvPr/>
        </p:nvSpPr>
        <p:spPr>
          <a:xfrm>
            <a:off x="3143240" y="5786454"/>
            <a:ext cx="571504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 какую строчку запишем слово?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Какое слово зашифровано?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929322" y="4714884"/>
            <a:ext cx="2686040" cy="911213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4800" b="1" i="1" dirty="0" smtClean="0">
                <a:solidFill>
                  <a:srgbClr val="FFFF00"/>
                </a:solidFill>
              </a:rPr>
              <a:t>   </a:t>
            </a:r>
            <a:r>
              <a:rPr lang="ru-RU" sz="4800" b="1" i="1" dirty="0" smtClean="0">
                <a:solidFill>
                  <a:srgbClr val="FFFF00"/>
                </a:solidFill>
              </a:rPr>
              <a:t>ОКНО</a:t>
            </a:r>
            <a:endParaRPr lang="ru-RU" sz="4800" b="1" i="1" dirty="0">
              <a:solidFill>
                <a:srgbClr val="FFFF00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143240" y="5786454"/>
            <a:ext cx="571504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В какую строчку запишем слово?</a:t>
            </a:r>
            <a:endParaRPr lang="ru-RU" sz="2800" b="1" dirty="0"/>
          </a:p>
        </p:txBody>
      </p:sp>
      <p:pic>
        <p:nvPicPr>
          <p:cNvPr id="1026" name="Picture 2" descr="C:\Users\User\Desktop\Новая папка\Рис. 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428736"/>
            <a:ext cx="6929486" cy="32799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37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User\Desktop\96299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О полезных свойствах груши Чем полезн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071546"/>
            <a:ext cx="3052308" cy="2071702"/>
          </a:xfrm>
          <a:prstGeom prst="rect">
            <a:avLst/>
          </a:prstGeom>
          <a:noFill/>
        </p:spPr>
      </p:pic>
      <p:pic>
        <p:nvPicPr>
          <p:cNvPr id="1028" name="Picture 4" descr="DataLife Engine Версия для печати Спортивные товары от Дома …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928670"/>
            <a:ext cx="3643306" cy="2362457"/>
          </a:xfrm>
          <a:prstGeom prst="rect">
            <a:avLst/>
          </a:prstGeom>
          <a:noFill/>
        </p:spPr>
      </p:pic>
      <p:pic>
        <p:nvPicPr>
          <p:cNvPr id="1030" name="Picture 6" descr="Купить Чайник Copco &quot;Виндсор&quot; 4390901183 - Чайники - Профмаг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868" y="3143248"/>
            <a:ext cx="2166924" cy="2166924"/>
          </a:xfrm>
          <a:prstGeom prst="rect">
            <a:avLst/>
          </a:prstGeom>
          <a:noFill/>
        </p:spPr>
      </p:pic>
      <p:pic>
        <p:nvPicPr>
          <p:cNvPr id="1032" name="Picture 8" descr="Чулки Где купить дешевле, сколько стоит, выбрать интернет-магазин, каталог товаров с ценами, отзывы покупателей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285852" y="3214686"/>
            <a:ext cx="2071702" cy="2762270"/>
          </a:xfrm>
          <a:prstGeom prst="rect">
            <a:avLst/>
          </a:prstGeom>
          <a:noFill/>
        </p:spPr>
      </p:pic>
      <p:pic>
        <p:nvPicPr>
          <p:cNvPr id="1034" name="Picture 10" descr="http://img.i.tyt.by/avatars/3481265/600x600133507662943.jpe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786446" y="3714752"/>
            <a:ext cx="2644726" cy="207170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71472" y="0"/>
            <a:ext cx="846276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+mj-lt"/>
              </a:rPr>
              <a:t>Запиши слова, найди и обозначь орфограмму</a:t>
            </a:r>
            <a:endParaRPr lang="ru-RU" sz="3200" b="1" dirty="0">
              <a:solidFill>
                <a:srgbClr val="FFFF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96299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00372"/>
            <a:ext cx="8229600" cy="2143140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Утюг, соль, книга, сова, дым, стена.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000107"/>
            <a:ext cx="7286676" cy="164307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    </a:t>
            </a:r>
            <a:r>
              <a:rPr lang="ru-RU" sz="3500" b="1" dirty="0" smtClean="0">
                <a:solidFill>
                  <a:srgbClr val="FF0000"/>
                </a:solidFill>
                <a:latin typeface="+mj-lt"/>
              </a:rPr>
              <a:t>Прочитай слова. </a:t>
            </a:r>
          </a:p>
          <a:p>
            <a:pPr>
              <a:buNone/>
            </a:pPr>
            <a:r>
              <a:rPr lang="ru-RU" sz="3500" b="1" dirty="0">
                <a:solidFill>
                  <a:srgbClr val="FF0000"/>
                </a:solidFill>
                <a:latin typeface="+mj-lt"/>
              </a:rPr>
              <a:t> </a:t>
            </a:r>
            <a:r>
              <a:rPr lang="ru-RU" sz="3500" b="1" dirty="0" smtClean="0">
                <a:solidFill>
                  <a:srgbClr val="FF0000"/>
                </a:solidFill>
                <a:latin typeface="+mj-lt"/>
              </a:rPr>
              <a:t>   Выпиши те из них, которые не имеют орфограмм.</a:t>
            </a:r>
            <a:endParaRPr lang="ru-RU" sz="3500" b="1" dirty="0">
              <a:solidFill>
                <a:srgbClr val="FF0000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esktop\96299217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2071678"/>
            <a:ext cx="7000924" cy="1214446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002060"/>
                </a:solidFill>
              </a:rPr>
              <a:t>Соль</a:t>
            </a:r>
            <a:r>
              <a:rPr lang="ru-RU" sz="6600" b="1" dirty="0" smtClean="0">
                <a:solidFill>
                  <a:srgbClr val="002060"/>
                </a:solidFill>
              </a:rPr>
              <a:t>, книга</a:t>
            </a:r>
            <a:r>
              <a:rPr lang="ru-RU" sz="6600" b="1" dirty="0" smtClean="0">
                <a:solidFill>
                  <a:srgbClr val="002060"/>
                </a:solidFill>
              </a:rPr>
              <a:t>, дым</a:t>
            </a:r>
            <a:r>
              <a:rPr lang="ru-RU" sz="6600" b="1" dirty="0" smtClean="0">
                <a:solidFill>
                  <a:srgbClr val="002060"/>
                </a:solidFill>
              </a:rPr>
              <a:t>.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357298"/>
            <a:ext cx="7286676" cy="128588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  <a:latin typeface="+mj-lt"/>
              </a:rPr>
              <a:t>    </a:t>
            </a:r>
            <a:r>
              <a:rPr lang="ru-RU" sz="3500" b="1" dirty="0" smtClean="0">
                <a:solidFill>
                  <a:srgbClr val="FF0000"/>
                </a:solidFill>
                <a:latin typeface="+mj-lt"/>
              </a:rPr>
              <a:t>Проверь себя!</a:t>
            </a:r>
            <a:endParaRPr lang="ru-RU" sz="3500" b="1" dirty="0" smtClean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4098" name="Picture 2" descr="C:\Users\User\Desktop\_1_~1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86116" y="3500430"/>
            <a:ext cx="2286016" cy="2286016"/>
          </a:xfrm>
          <a:prstGeom prst="rect">
            <a:avLst/>
          </a:prstGeom>
          <a:noFill/>
        </p:spPr>
      </p:pic>
      <p:pic>
        <p:nvPicPr>
          <p:cNvPr id="8" name="j0214098.wav">
            <a:hlinkClick r:id="" action="ppaction://media"/>
          </p:cNvPr>
          <p:cNvPicPr>
            <a:picLocks noRot="1" noChangeAspect="1"/>
          </p:cNvPicPr>
          <p:nvPr>
            <a:wavAudioFile r:embed="rId1" name="j0214098.wav"/>
          </p:nvPr>
        </p:nvPicPr>
        <p:blipFill>
          <a:blip r:embed="rId5"/>
          <a:stretch>
            <a:fillRect/>
          </a:stretch>
        </p:blipFill>
        <p:spPr>
          <a:xfrm>
            <a:off x="8429652" y="628652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4734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9629921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2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000108"/>
            <a:ext cx="7686700" cy="928694"/>
          </a:xfrm>
        </p:spPr>
        <p:txBody>
          <a:bodyPr>
            <a:normAutofit fontScale="90000"/>
          </a:bodyPr>
          <a:lstStyle/>
          <a:p>
            <a:pPr algn="l"/>
            <a:r>
              <a:rPr lang="ru-RU" sz="6600" b="1" dirty="0" smtClean="0"/>
              <a:t>  </a:t>
            </a:r>
            <a:r>
              <a:rPr lang="ru-RU" sz="6600" b="1" dirty="0" smtClean="0">
                <a:solidFill>
                  <a:srgbClr val="002060"/>
                </a:solidFill>
              </a:rPr>
              <a:t>Утюг, сова, стена.</a:t>
            </a:r>
            <a:endParaRPr lang="ru-RU" sz="6600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2000240"/>
            <a:ext cx="6858048" cy="142876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6000" i="1" dirty="0"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тю</a:t>
            </a:r>
            <a:r>
              <a:rPr lang="ru-RU" sz="6000" i="1" u="sng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 – утю</a:t>
            </a:r>
            <a:r>
              <a:rPr lang="ru-RU" sz="6000" i="1" u="sng" dirty="0" smtClean="0"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buNone/>
            </a:pPr>
            <a:r>
              <a:rPr lang="ru-RU" sz="6000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000" i="1" u="sng" dirty="0" smtClean="0"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ва – совы</a:t>
            </a:r>
          </a:p>
          <a:p>
            <a:pPr>
              <a:buNone/>
            </a:pPr>
            <a:r>
              <a:rPr lang="ru-RU" sz="6000" i="1" dirty="0"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6000" i="1" u="sng" dirty="0" smtClean="0"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6000" i="1" dirty="0" smtClean="0">
                <a:latin typeface="Times New Roman" pitchFamily="18" charset="0"/>
                <a:cs typeface="Times New Roman" pitchFamily="18" charset="0"/>
              </a:rPr>
              <a:t>на – стены</a:t>
            </a:r>
            <a:endParaRPr lang="ru-RU" sz="6000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5786446" y="2857496"/>
            <a:ext cx="285752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786446" y="2928934"/>
            <a:ext cx="285752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4000496" y="3929066"/>
            <a:ext cx="285752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000496" y="4000504"/>
            <a:ext cx="285752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 rot="5400000">
            <a:off x="4214810" y="3214686"/>
            <a:ext cx="285752" cy="1428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5286380" y="4357694"/>
            <a:ext cx="285752" cy="142876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5143504" y="5072074"/>
            <a:ext cx="285752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5143504" y="5143512"/>
            <a:ext cx="285752" cy="1588"/>
          </a:xfrm>
          <a:prstGeom prst="line">
            <a:avLst/>
          </a:prstGeom>
          <a:ln w="349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"/>
                            </p:stCondLst>
                            <p:childTnLst>
                              <p:par>
                                <p:cTn id="5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1000"/>
                            </p:stCondLst>
                            <p:childTnLst>
                              <p:par>
                                <p:cTn id="6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1500"/>
                            </p:stCondLst>
                            <p:childTnLst>
                              <p:par>
                                <p:cTn id="6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Форум &quot;Sumy Offroad Club&quot; * Просмотр темы - С Днём рождения Наталь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2844" y="214290"/>
            <a:ext cx="2928958" cy="3500462"/>
          </a:xfrm>
        </p:spPr>
        <p:txBody>
          <a:bodyPr>
            <a:normAutofit/>
          </a:bodyPr>
          <a:lstStyle/>
          <a:p>
            <a:pPr algn="l"/>
            <a:r>
              <a:rPr lang="ru-RU" sz="3000" b="1" dirty="0" smtClean="0">
                <a:solidFill>
                  <a:srgbClr val="FFFF00"/>
                </a:solidFill>
              </a:rPr>
              <a:t>Придумай и запиши предложение по картинке.</a:t>
            </a:r>
            <a:br>
              <a:rPr lang="ru-RU" sz="3000" b="1" dirty="0" smtClean="0">
                <a:solidFill>
                  <a:srgbClr val="FFFF00"/>
                </a:solidFill>
              </a:rPr>
            </a:br>
            <a:r>
              <a:rPr lang="ru-RU" sz="3000" b="1" dirty="0" smtClean="0">
                <a:solidFill>
                  <a:srgbClr val="FFFF00"/>
                </a:solidFill>
              </a:rPr>
              <a:t>Подчеркни орфограммы.</a:t>
            </a:r>
            <a:endParaRPr lang="ru-RU" sz="3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825056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solidFill>
                  <a:schemeClr val="bg1"/>
                </a:solidFill>
              </a:rPr>
              <a:t>Расшифруйте ключевое слово нашего урока:</a:t>
            </a:r>
            <a:endParaRPr lang="ru-RU" sz="3600" b="1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071678"/>
          <a:ext cx="8229600" cy="1714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  <a:gridCol w="822960"/>
              </a:tblGrid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</a:t>
                      </a:r>
                      <a:endParaRPr lang="ru-RU" sz="4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ф</a:t>
                      </a:r>
                      <a:endParaRPr lang="ru-RU" sz="4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4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4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4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400" dirty="0" err="1" smtClean="0">
                          <a:solidFill>
                            <a:srgbClr val="FFFF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4400" dirty="0">
                        <a:solidFill>
                          <a:srgbClr val="FFFF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7256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lang="ru-RU" sz="4000" b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Скругленный прямоугольник 4"/>
          <p:cNvSpPr/>
          <p:nvPr/>
        </p:nvSpPr>
        <p:spPr>
          <a:xfrm>
            <a:off x="1071538" y="4929198"/>
            <a:ext cx="6929486" cy="10001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FF0000"/>
                </a:solidFill>
              </a:rPr>
              <a:t>ОРФОГРАММА</a:t>
            </a:r>
            <a:endParaRPr lang="ru-RU" sz="6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57158" y="2357430"/>
            <a:ext cx="8572560" cy="42148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61436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Открываем новые знания!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                           1.  ШАР, ДОМ, СЫР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                           2.  ВЕДРО, ВОДА, ФЛАГ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</a:t>
            </a: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3" descr="C:\Users\User\Desktop\0_a51d8_89f9f508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547802" cy="1934753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472" y="335756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00034" y="514351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429256" y="4643446"/>
            <a:ext cx="214314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500694" y="2928934"/>
            <a:ext cx="28575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500958" y="2928934"/>
            <a:ext cx="28575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429388" y="2928934"/>
            <a:ext cx="28575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86578" y="4643446"/>
            <a:ext cx="28575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572528" y="4643446"/>
            <a:ext cx="214314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57158" y="2357430"/>
            <a:ext cx="8572560" cy="42148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61436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Открываем новые знания!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r>
              <a:rPr lang="ru-RU" b="1" dirty="0" smtClean="0">
                <a:solidFill>
                  <a:schemeClr val="bg1"/>
                </a:solidFill>
              </a:rPr>
              <a:t>                        1.  ШАР, ДОМ, СЫР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     </a:t>
            </a:r>
            <a:r>
              <a:rPr lang="ru-RU" b="1" dirty="0">
                <a:solidFill>
                  <a:srgbClr val="FF0000"/>
                </a:solidFill>
              </a:rPr>
              <a:t>А</a:t>
            </a:r>
            <a:endParaRPr lang="ru-RU" b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                           2.  ВЕДРО, ВОДА, ФЛАГ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</a:t>
            </a: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3" descr="C:\Users\User\Desktop\0_a51d8_89f9f508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547802" cy="1934753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472" y="335756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00034" y="514351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429256" y="4643446"/>
            <a:ext cx="214314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429520" y="2928934"/>
            <a:ext cx="28575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6429388" y="2928934"/>
            <a:ext cx="28575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86578" y="4643446"/>
            <a:ext cx="28575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572528" y="4643446"/>
            <a:ext cx="214314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57158" y="2357430"/>
            <a:ext cx="8572560" cy="42148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61436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Открываем новые знания!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</a:t>
            </a:r>
            <a:r>
              <a:rPr lang="ru-RU" b="1" dirty="0" smtClean="0">
                <a:solidFill>
                  <a:srgbClr val="FF0000"/>
                </a:solidFill>
              </a:rPr>
              <a:t>А   О</a:t>
            </a:r>
            <a:r>
              <a:rPr lang="ru-RU" b="1" dirty="0" smtClean="0">
                <a:solidFill>
                  <a:schemeClr val="bg1"/>
                </a:solidFill>
              </a:rPr>
              <a:t>                  1.  ШАР, ДОМ, СЫР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     </a:t>
            </a:r>
            <a:r>
              <a:rPr lang="ru-RU" b="1" dirty="0" smtClean="0">
                <a:solidFill>
                  <a:srgbClr val="FF0000"/>
                </a:solidFill>
              </a:rPr>
              <a:t>А   О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                           2.  ВЕДРО, ВОДА, ФЛАГ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</a:t>
            </a: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3" descr="C:\Users\User\Desktop\0_a51d8_89f9f508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547802" cy="1934753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472" y="335756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00034" y="514351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429256" y="4643446"/>
            <a:ext cx="214314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7429520" y="2928934"/>
            <a:ext cx="28575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86578" y="4643446"/>
            <a:ext cx="28575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572528" y="4643446"/>
            <a:ext cx="214314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57158" y="2357430"/>
            <a:ext cx="8572560" cy="42148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61436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Открываем новые знания!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</a:t>
            </a:r>
            <a:r>
              <a:rPr lang="ru-RU" b="1" dirty="0" smtClean="0">
                <a:solidFill>
                  <a:srgbClr val="FF0000"/>
                </a:solidFill>
              </a:rPr>
              <a:t>А   О   Ы</a:t>
            </a:r>
            <a:r>
              <a:rPr lang="ru-RU" b="1" dirty="0" smtClean="0">
                <a:solidFill>
                  <a:schemeClr val="bg1"/>
                </a:solidFill>
              </a:rPr>
              <a:t>            1.  ШАР, ДОМ, СЫР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     </a:t>
            </a:r>
            <a:r>
              <a:rPr lang="ru-RU" b="1" dirty="0" smtClean="0">
                <a:solidFill>
                  <a:srgbClr val="FF0000"/>
                </a:solidFill>
              </a:rPr>
              <a:t>А   О   Ы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                           2.  ВЕДРО, ВОДА, ФЛАГ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</a:t>
            </a: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3" descr="C:\Users\User\Desktop\0_a51d8_89f9f508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547802" cy="1934753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472" y="335756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00034" y="514351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рямоугольник 9"/>
          <p:cNvSpPr/>
          <p:nvPr/>
        </p:nvSpPr>
        <p:spPr>
          <a:xfrm>
            <a:off x="5429256" y="4643446"/>
            <a:ext cx="214314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6786578" y="4643446"/>
            <a:ext cx="28575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572528" y="4643446"/>
            <a:ext cx="214314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57158" y="2357430"/>
            <a:ext cx="8572560" cy="42148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61436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Открываем новые знания!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</a:t>
            </a:r>
            <a:r>
              <a:rPr lang="ru-RU" b="1" dirty="0" smtClean="0">
                <a:solidFill>
                  <a:srgbClr val="FF0000"/>
                </a:solidFill>
              </a:rPr>
              <a:t>А   О   Ы</a:t>
            </a:r>
            <a:r>
              <a:rPr lang="ru-RU" b="1" dirty="0" smtClean="0">
                <a:solidFill>
                  <a:schemeClr val="bg1"/>
                </a:solidFill>
              </a:rPr>
              <a:t>            1.  ШАР, ДОМ, СЫР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     </a:t>
            </a:r>
            <a:r>
              <a:rPr lang="ru-RU" b="1" dirty="0" smtClean="0">
                <a:solidFill>
                  <a:srgbClr val="FF0000"/>
                </a:solidFill>
              </a:rPr>
              <a:t>А   О   Ы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</a:t>
            </a:r>
            <a:r>
              <a:rPr lang="ru-RU" b="1" dirty="0" smtClean="0">
                <a:solidFill>
                  <a:srgbClr val="FF0000"/>
                </a:solidFill>
              </a:rPr>
              <a:t>И</a:t>
            </a:r>
            <a:r>
              <a:rPr lang="ru-RU" b="1" dirty="0" smtClean="0">
                <a:solidFill>
                  <a:schemeClr val="bg1"/>
                </a:solidFill>
              </a:rPr>
              <a:t>                        2.  В</a:t>
            </a:r>
            <a:r>
              <a:rPr lang="ru-RU" b="1" u="sng" dirty="0" smtClean="0">
                <a:solidFill>
                  <a:srgbClr val="FFFF00"/>
                </a:solidFill>
              </a:rPr>
              <a:t>Е</a:t>
            </a:r>
            <a:r>
              <a:rPr lang="ru-RU" b="1" dirty="0" smtClean="0">
                <a:solidFill>
                  <a:schemeClr val="bg1"/>
                </a:solidFill>
              </a:rPr>
              <a:t>ДРО, ВОДА, ФЛАГ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     </a:t>
            </a:r>
            <a:r>
              <a:rPr lang="ru-RU" b="1" dirty="0" smtClean="0">
                <a:solidFill>
                  <a:srgbClr val="FFFF00"/>
                </a:solidFill>
              </a:rPr>
              <a:t>Е</a:t>
            </a: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3" descr="C:\Users\User\Desktop\0_a51d8_89f9f508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547802" cy="1934753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472" y="335756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00034" y="514351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Прямоугольник 14"/>
          <p:cNvSpPr/>
          <p:nvPr/>
        </p:nvSpPr>
        <p:spPr>
          <a:xfrm>
            <a:off x="6786578" y="4643446"/>
            <a:ext cx="285752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8572528" y="4643446"/>
            <a:ext cx="214314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57158" y="2357430"/>
            <a:ext cx="8572560" cy="42148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61436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Открываем новые знания!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</a:t>
            </a:r>
            <a:r>
              <a:rPr lang="ru-RU" b="1" dirty="0" smtClean="0">
                <a:solidFill>
                  <a:srgbClr val="FF0000"/>
                </a:solidFill>
              </a:rPr>
              <a:t>А   О   Ы</a:t>
            </a:r>
            <a:r>
              <a:rPr lang="ru-RU" b="1" dirty="0" smtClean="0">
                <a:solidFill>
                  <a:schemeClr val="bg1"/>
                </a:solidFill>
              </a:rPr>
              <a:t>            1.  ШАР, ДОМ, СЫР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     </a:t>
            </a:r>
            <a:r>
              <a:rPr lang="ru-RU" b="1" dirty="0" smtClean="0">
                <a:solidFill>
                  <a:srgbClr val="FF0000"/>
                </a:solidFill>
              </a:rPr>
              <a:t>А   О   Ы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</a:t>
            </a:r>
            <a:r>
              <a:rPr lang="ru-RU" b="1" dirty="0" smtClean="0">
                <a:solidFill>
                  <a:srgbClr val="FF0000"/>
                </a:solidFill>
              </a:rPr>
              <a:t>И   А</a:t>
            </a:r>
            <a:r>
              <a:rPr lang="ru-RU" b="1" dirty="0" smtClean="0">
                <a:solidFill>
                  <a:schemeClr val="bg1"/>
                </a:solidFill>
              </a:rPr>
              <a:t>                   2.  В</a:t>
            </a:r>
            <a:r>
              <a:rPr lang="ru-RU" b="1" u="sng" dirty="0" smtClean="0">
                <a:solidFill>
                  <a:srgbClr val="FFFF00"/>
                </a:solidFill>
              </a:rPr>
              <a:t>Е</a:t>
            </a:r>
            <a:r>
              <a:rPr lang="ru-RU" b="1" dirty="0" smtClean="0">
                <a:solidFill>
                  <a:schemeClr val="bg1"/>
                </a:solidFill>
              </a:rPr>
              <a:t>ДРО, В</a:t>
            </a:r>
            <a:r>
              <a:rPr lang="ru-RU" b="1" u="sng" dirty="0" smtClean="0">
                <a:solidFill>
                  <a:srgbClr val="FFFF00"/>
                </a:solidFill>
              </a:rPr>
              <a:t>О</a:t>
            </a:r>
            <a:r>
              <a:rPr lang="ru-RU" b="1" dirty="0" smtClean="0">
                <a:solidFill>
                  <a:schemeClr val="bg1"/>
                </a:solidFill>
              </a:rPr>
              <a:t>ДА, ФЛАГ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     </a:t>
            </a:r>
            <a:r>
              <a:rPr lang="ru-RU" b="1" dirty="0" smtClean="0">
                <a:solidFill>
                  <a:srgbClr val="FFFF00"/>
                </a:solidFill>
              </a:rPr>
              <a:t>Е    О</a:t>
            </a: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3" descr="C:\Users\User\Desktop\0_a51d8_89f9f508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547802" cy="1934753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472" y="335756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00034" y="514351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рямоугольник 15"/>
          <p:cNvSpPr/>
          <p:nvPr/>
        </p:nvSpPr>
        <p:spPr>
          <a:xfrm>
            <a:off x="8572528" y="4643446"/>
            <a:ext cx="214314" cy="35719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57158" y="2357430"/>
            <a:ext cx="8572560" cy="421484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642918"/>
            <a:ext cx="614366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Открываем новые знания!</a:t>
            </a:r>
            <a:endParaRPr lang="ru-RU" sz="3200" b="1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</a:t>
            </a:r>
            <a:r>
              <a:rPr lang="ru-RU" b="1" dirty="0" smtClean="0">
                <a:solidFill>
                  <a:srgbClr val="FF0000"/>
                </a:solidFill>
              </a:rPr>
              <a:t>А   О   Ы</a:t>
            </a:r>
            <a:r>
              <a:rPr lang="ru-RU" b="1" dirty="0" smtClean="0">
                <a:solidFill>
                  <a:schemeClr val="bg1"/>
                </a:solidFill>
              </a:rPr>
              <a:t>            1.  ШАР, ДОМ, СЫР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     </a:t>
            </a:r>
            <a:r>
              <a:rPr lang="ru-RU" b="1" dirty="0" smtClean="0">
                <a:solidFill>
                  <a:srgbClr val="FF0000"/>
                </a:solidFill>
              </a:rPr>
              <a:t>А   О   Ы</a:t>
            </a:r>
          </a:p>
          <a:p>
            <a:pPr>
              <a:buNone/>
            </a:pPr>
            <a:endParaRPr lang="ru-RU" b="1" dirty="0">
              <a:solidFill>
                <a:schemeClr val="bg1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СЛЫШУ   </a:t>
            </a:r>
            <a:r>
              <a:rPr lang="ru-RU" b="1" dirty="0" smtClean="0">
                <a:solidFill>
                  <a:srgbClr val="FF0000"/>
                </a:solidFill>
              </a:rPr>
              <a:t>И   А   К</a:t>
            </a:r>
            <a:r>
              <a:rPr lang="ru-RU" b="1" dirty="0" smtClean="0">
                <a:solidFill>
                  <a:schemeClr val="bg1"/>
                </a:solidFill>
              </a:rPr>
              <a:t>             2.  В</a:t>
            </a:r>
            <a:r>
              <a:rPr lang="ru-RU" b="1" u="sng" dirty="0" smtClean="0">
                <a:solidFill>
                  <a:srgbClr val="FFFF00"/>
                </a:solidFill>
              </a:rPr>
              <a:t>Е</a:t>
            </a:r>
            <a:r>
              <a:rPr lang="ru-RU" b="1" dirty="0" smtClean="0">
                <a:solidFill>
                  <a:schemeClr val="bg1"/>
                </a:solidFill>
              </a:rPr>
              <a:t>ДРО, В</a:t>
            </a:r>
            <a:r>
              <a:rPr lang="ru-RU" b="1" u="sng" dirty="0" smtClean="0">
                <a:solidFill>
                  <a:srgbClr val="FFFF00"/>
                </a:solidFill>
              </a:rPr>
              <a:t>О</a:t>
            </a:r>
            <a:r>
              <a:rPr lang="ru-RU" b="1" dirty="0" smtClean="0">
                <a:solidFill>
                  <a:schemeClr val="bg1"/>
                </a:solidFill>
              </a:rPr>
              <a:t>ДА, ФЛА</a:t>
            </a:r>
            <a:r>
              <a:rPr lang="ru-RU" b="1" u="sng" dirty="0" smtClean="0">
                <a:solidFill>
                  <a:srgbClr val="FFFF00"/>
                </a:solidFill>
              </a:rPr>
              <a:t>Г</a:t>
            </a:r>
          </a:p>
          <a:p>
            <a:pPr>
              <a:buNone/>
            </a:pPr>
            <a:r>
              <a:rPr lang="ru-RU" b="1" dirty="0" smtClean="0">
                <a:solidFill>
                  <a:schemeClr val="bg1"/>
                </a:solidFill>
              </a:rPr>
              <a:t> ПИШУ     </a:t>
            </a:r>
            <a:r>
              <a:rPr lang="ru-RU" b="1" dirty="0" smtClean="0">
                <a:solidFill>
                  <a:srgbClr val="FFFF00"/>
                </a:solidFill>
              </a:rPr>
              <a:t>Е    О   Г</a:t>
            </a:r>
          </a:p>
          <a:p>
            <a:pPr>
              <a:buNone/>
            </a:pPr>
            <a:endParaRPr lang="ru-RU" b="1" dirty="0" smtClean="0">
              <a:solidFill>
                <a:schemeClr val="bg1"/>
              </a:solidFill>
            </a:endParaRPr>
          </a:p>
        </p:txBody>
      </p:sp>
      <p:pic>
        <p:nvPicPr>
          <p:cNvPr id="2051" name="Picture 3" descr="C:\Users\User\Desktop\0_a51d8_89f9f508_XL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85728"/>
            <a:ext cx="1547802" cy="1934753"/>
          </a:xfrm>
          <a:prstGeom prst="rect">
            <a:avLst/>
          </a:prstGeom>
          <a:noFill/>
        </p:spPr>
      </p:pic>
      <p:cxnSp>
        <p:nvCxnSpPr>
          <p:cNvPr id="7" name="Прямая соединительная линия 6"/>
          <p:cNvCxnSpPr/>
          <p:nvPr/>
        </p:nvCxnSpPr>
        <p:spPr>
          <a:xfrm>
            <a:off x="571472" y="335756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500034" y="5143512"/>
            <a:ext cx="3357586" cy="158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127</TotalTime>
  <Words>365</Words>
  <Application>Microsoft Office PowerPoint</Application>
  <PresentationFormat>Экран (4:3)</PresentationFormat>
  <Paragraphs>120</Paragraphs>
  <Slides>16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ОПАСНЫЕ МЕСТА В СЛОВАХ РУССКОГО ЯЗЫКА</vt:lpstr>
      <vt:lpstr>Расшифруйте ключевое слово нашего урока:</vt:lpstr>
      <vt:lpstr>Открываем новые знания!</vt:lpstr>
      <vt:lpstr>Открываем новые знания!</vt:lpstr>
      <vt:lpstr>Открываем новые знания!</vt:lpstr>
      <vt:lpstr>Открываем новые знания!</vt:lpstr>
      <vt:lpstr>Открываем новые знания!</vt:lpstr>
      <vt:lpstr>Открываем новые знания!</vt:lpstr>
      <vt:lpstr>Открываем новые знания!</vt:lpstr>
      <vt:lpstr>Какое слово зашифровано?</vt:lpstr>
      <vt:lpstr>Какое слово зашифровано?</vt:lpstr>
      <vt:lpstr>Слайд 12</vt:lpstr>
      <vt:lpstr>Утюг, соль, книга, сова, дым, стена.</vt:lpstr>
      <vt:lpstr>Соль, книга, дым.</vt:lpstr>
      <vt:lpstr>  Утюг, сова, стена.</vt:lpstr>
      <vt:lpstr>Придумай и запиши предложение по картинке. Подчеркни орфограммы.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ОПАСНЫЕ МЕСТА В СЛОВАХ РУССКОГО ЯЗЫКА</dc:title>
  <dc:creator>User</dc:creator>
  <cp:lastModifiedBy>User</cp:lastModifiedBy>
  <cp:revision>14</cp:revision>
  <dcterms:created xsi:type="dcterms:W3CDTF">2014-11-03T01:38:01Z</dcterms:created>
  <dcterms:modified xsi:type="dcterms:W3CDTF">2014-11-03T04:55:40Z</dcterms:modified>
</cp:coreProperties>
</file>